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75" r:id="rId10"/>
    <p:sldId id="272" r:id="rId11"/>
    <p:sldId id="263" r:id="rId12"/>
    <p:sldId id="264" r:id="rId13"/>
    <p:sldId id="265" r:id="rId14"/>
    <p:sldId id="267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dou191@ivedu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309320"/>
            <a:ext cx="6400800" cy="43204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Иваново</a:t>
            </a:r>
            <a:endParaRPr lang="ru-RU" sz="20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784976" cy="4032447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общеобразовательная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дошкольного образования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бюджетного дошкольного образовательного учреждения «Детский сад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общеразвивающего вида №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576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36904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8136904" cy="4968552"/>
          </a:xfrm>
        </p:spPr>
        <p:txBody>
          <a:bodyPr>
            <a:normAutofit fontScale="70000" lnSpcReduction="20000"/>
          </a:bodyPr>
          <a:lstStyle/>
          <a:p>
            <a:pPr marL="737870" marR="209550" indent="359410" algn="just">
              <a:spcBef>
                <a:spcPts val="900"/>
              </a:spcBef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Главными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целями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взаимодействия педагогического коллектива ДОУ с семьями обучающихся дошкольного возраста являются:</a:t>
            </a:r>
          </a:p>
          <a:p>
            <a:pPr marR="207010" lvl="0" algn="just">
              <a:buSzPts val="1200"/>
              <a:buFont typeface="Wingdings" panose="05000000000000000000" pitchFamily="2" charset="2"/>
              <a:buChar char=""/>
              <a:tabLst>
                <a:tab pos="1007745" algn="l"/>
                <a:tab pos="1009015" algn="l"/>
              </a:tabLst>
            </a:pPr>
            <a:r>
              <a:rPr lang="ru-RU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</a:t>
            </a:r>
            <a:r>
              <a:rPr lang="ru-RU" spc="-1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возрастов;</a:t>
            </a:r>
            <a:endParaRPr lang="ru-RU" sz="16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R="205740" lvl="0" algn="just">
              <a:buSzPts val="1200"/>
              <a:buFont typeface="Wingdings" panose="05000000000000000000" pitchFamily="2" charset="2"/>
              <a:buChar char=""/>
              <a:tabLst>
                <a:tab pos="1007745" algn="l"/>
                <a:tab pos="1009015" algn="l"/>
              </a:tabLst>
            </a:pPr>
            <a:r>
              <a:rPr lang="ru-RU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1097280" indent="359410" algn="just">
              <a:spcBef>
                <a:spcPts val="925"/>
              </a:spcBef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Достижение</a:t>
            </a:r>
            <a:r>
              <a:rPr lang="ru-RU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этих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целей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должно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осуществляться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через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основных</a:t>
            </a:r>
            <a:r>
              <a:rPr lang="ru-RU" b="1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08280" lvl="1" algn="just">
              <a:spcBef>
                <a:spcPts val="300"/>
              </a:spcBef>
              <a:buSzPts val="1200"/>
              <a:buFont typeface="Times New Roman" panose="02020603050405020304" pitchFamily="18" charset="0"/>
              <a:buAutoNum type="arabicParenR"/>
              <a:tabLst>
                <a:tab pos="127762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информирование родителей (законных представителей) и общественности относительно целей ДО,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ДОУ;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09550" lvl="1" algn="just">
              <a:spcBef>
                <a:spcPts val="305"/>
              </a:spcBef>
              <a:buSzPts val="1200"/>
              <a:buFont typeface="Times New Roman" panose="02020603050405020304" pitchFamily="18" charset="0"/>
              <a:buAutoNum type="arabicParenR"/>
              <a:tabLst>
                <a:tab pos="127762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просвещение родителей (законных представителей), повышение их правовой, психолого-педагогической компетентности в вопросах охраны и укрепления здоровья, развития и образования детей;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10185" lvl="1" algn="just">
              <a:spcBef>
                <a:spcPts val="300"/>
              </a:spcBef>
              <a:buSzPts val="1200"/>
              <a:buFont typeface="Times New Roman" panose="02020603050405020304" pitchFamily="18" charset="0"/>
              <a:buAutoNum type="arabicParenR"/>
              <a:tabLst>
                <a:tab pos="127762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способствование развитию ответственного и осознанного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родительства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как базовой основы благополучия семьи;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06375" lvl="1" algn="just">
              <a:spcBef>
                <a:spcPts val="300"/>
              </a:spcBef>
              <a:buSzPts val="1200"/>
              <a:buFont typeface="Times New Roman" panose="02020603050405020304" pitchFamily="18" charset="0"/>
              <a:buAutoNum type="arabicParenR"/>
              <a:tabLst>
                <a:tab pos="127762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построение взаимодействия в форме сотрудничества и установления партнёрских отношений с родителями (законными представителями) детей младенческого, раннего и дошкольного возраста для решения образовательных задач;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Bef>
                <a:spcPts val="300"/>
              </a:spcBef>
              <a:buSzPts val="1200"/>
              <a:buFont typeface="Times New Roman" panose="02020603050405020304" pitchFamily="18" charset="0"/>
              <a:buAutoNum type="arabicParenR"/>
              <a:tabLst>
                <a:tab pos="127762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вовлечение</a:t>
            </a:r>
            <a:r>
              <a:rPr lang="ru-RU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</a:t>
            </a:r>
            <a:r>
              <a:rPr lang="ru-RU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(законных</a:t>
            </a:r>
            <a:r>
              <a:rPr lang="ru-RU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представителей)</a:t>
            </a:r>
            <a:r>
              <a:rPr lang="ru-RU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образовательный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42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коллектива ДОУ по построению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взаимодействия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родителями (законными представителями)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обучающихся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по нескольким </a:t>
            </a:r>
            <a:r>
              <a:rPr lang="ru-RU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направлениям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043608" y="1844674"/>
            <a:ext cx="6984776" cy="460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47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692696"/>
            <a:ext cx="8219256" cy="5760640"/>
          </a:xfrm>
        </p:spPr>
        <p:txBody>
          <a:bodyPr>
            <a:normAutofit fontScale="92500" lnSpcReduction="20000"/>
          </a:bodyPr>
          <a:lstStyle/>
          <a:p>
            <a:pPr marL="1001395" marR="804545" indent="0" algn="ctr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Развивающая</a:t>
            </a:r>
            <a:r>
              <a:rPr lang="ru-RU" sz="2400" b="1" spc="-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предметно-пространственная</a:t>
            </a:r>
            <a:r>
              <a:rPr lang="ru-RU" sz="2400" b="1" spc="-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среда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7870" marR="196215" indent="359410" algn="just">
              <a:spcBef>
                <a:spcPts val="900"/>
              </a:spcBef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Развивающая предметно-пространственная среда (далее - РППС) рассматривается как часть образовательной среды и фактор, обогащающий развитие детей. РППС ДОУ выступает основой для разнообразной, разносторонне развивающей, содержательной и привлекательной для каждого ребёнка деятельности.</a:t>
            </a:r>
          </a:p>
          <a:p>
            <a:pPr marL="1097280" indent="359410">
              <a:spcBef>
                <a:spcPts val="915"/>
              </a:spcBef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РППС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включает: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99390" lvl="0">
              <a:lnSpc>
                <a:spcPct val="92000"/>
              </a:lnSpc>
              <a:spcBef>
                <a:spcPts val="675"/>
              </a:spcBef>
              <a:buSzPts val="1200"/>
              <a:buFont typeface="Courier New" panose="02070309020205020404" pitchFamily="49" charset="0"/>
              <a:buChar char="o"/>
              <a:tabLst>
                <a:tab pos="917575" algn="l"/>
                <a:tab pos="2228850" algn="l"/>
                <a:tab pos="3429000" algn="l"/>
                <a:tab pos="4450715" algn="l"/>
                <a:tab pos="5093970" algn="l"/>
                <a:tab pos="6069965" algn="l"/>
              </a:tabLst>
            </a:pPr>
            <a:r>
              <a:rPr lang="ru-RU" spc="-10" dirty="0">
                <a:latin typeface="Times New Roman" panose="02020603050405020304" pitchFamily="18" charset="0"/>
                <a:ea typeface="Courier New" panose="02070309020205020404" pitchFamily="49" charset="0"/>
              </a:rPr>
              <a:t>организованное</a:t>
            </a: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	</a:t>
            </a:r>
            <a:r>
              <a:rPr lang="ru-RU" spc="-10" dirty="0">
                <a:latin typeface="Times New Roman" panose="02020603050405020304" pitchFamily="18" charset="0"/>
                <a:ea typeface="Courier New" panose="02070309020205020404" pitchFamily="49" charset="0"/>
              </a:rPr>
              <a:t>пространство:</a:t>
            </a: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	</a:t>
            </a:r>
            <a:r>
              <a:rPr lang="ru-RU" spc="-10" dirty="0">
                <a:latin typeface="Times New Roman" panose="02020603050405020304" pitchFamily="18" charset="0"/>
                <a:ea typeface="Courier New" panose="02070309020205020404" pitchFamily="49" charset="0"/>
              </a:rPr>
              <a:t>территория</a:t>
            </a: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	</a:t>
            </a:r>
            <a:r>
              <a:rPr lang="ru-RU" spc="-20" dirty="0">
                <a:latin typeface="Times New Roman" panose="02020603050405020304" pitchFamily="18" charset="0"/>
                <a:ea typeface="Courier New" panose="02070309020205020404" pitchFamily="49" charset="0"/>
              </a:rPr>
              <a:t>ДОУ,</a:t>
            </a: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	</a:t>
            </a:r>
            <a:r>
              <a:rPr lang="ru-RU" spc="-10" dirty="0">
                <a:latin typeface="Times New Roman" panose="02020603050405020304" pitchFamily="18" charset="0"/>
                <a:ea typeface="Courier New" panose="02070309020205020404" pitchFamily="49" charset="0"/>
              </a:rPr>
              <a:t>групповые</a:t>
            </a: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	</a:t>
            </a:r>
            <a:r>
              <a:rPr lang="ru-RU" spc="-10" dirty="0">
                <a:latin typeface="Times New Roman" panose="02020603050405020304" pitchFamily="18" charset="0"/>
                <a:ea typeface="Courier New" panose="02070309020205020404" pitchFamily="49" charset="0"/>
              </a:rPr>
              <a:t>комнаты, </a:t>
            </a: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специализированные, технологические, административные и иные помещения,</a:t>
            </a:r>
            <a:endParaRPr lang="ru-RU" sz="1600" dirty="0"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marR="196850" lvl="0">
              <a:lnSpc>
                <a:spcPct val="92000"/>
              </a:lnSpc>
              <a:spcBef>
                <a:spcPts val="690"/>
              </a:spcBef>
              <a:buSzPts val="1200"/>
              <a:buFont typeface="Courier New" panose="02070309020205020404" pitchFamily="49" charset="0"/>
              <a:buChar char="o"/>
              <a:tabLst>
                <a:tab pos="917575" algn="l"/>
              </a:tabLst>
            </a:pP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материалы, оборудование, электронные образовательные ресурсы и средства обучения и воспитания, охраны и укрепления здоровья детей дошкольного возраста,</a:t>
            </a:r>
            <a:endParaRPr lang="ru-RU" sz="1600" dirty="0"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lvl="0">
              <a:spcBef>
                <a:spcPts val="620"/>
              </a:spcBef>
              <a:buSzPts val="1200"/>
              <a:buFont typeface="Courier New" panose="02070309020205020404" pitchFamily="49" charset="0"/>
              <a:buChar char="o"/>
              <a:tabLst>
                <a:tab pos="917575" algn="l"/>
              </a:tabLst>
            </a:pP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материалы</a:t>
            </a:r>
            <a:r>
              <a:rPr lang="ru-RU" spc="-35" dirty="0"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для</a:t>
            </a:r>
            <a:r>
              <a:rPr lang="ru-RU" spc="-20" dirty="0"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организации</a:t>
            </a:r>
            <a:r>
              <a:rPr lang="ru-RU" spc="-25" dirty="0"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самостоятельной</a:t>
            </a:r>
            <a:r>
              <a:rPr lang="ru-RU" spc="-30" dirty="0"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творческой</a:t>
            </a:r>
            <a:r>
              <a:rPr lang="ru-RU" spc="-20" dirty="0"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деятельности</a:t>
            </a:r>
            <a:r>
              <a:rPr lang="ru-RU" spc="-20" dirty="0"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Courier New" panose="02070309020205020404" pitchFamily="49" charset="0"/>
              </a:rPr>
              <a:t>детей.</a:t>
            </a:r>
            <a:endParaRPr lang="ru-RU" sz="1600" dirty="0"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marL="737870" marR="195580" indent="359410">
              <a:spcBef>
                <a:spcPts val="500"/>
              </a:spcBef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РППС представлена в виде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Центров детской активности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которые обеспечивают все виды детской деятельности. В них организуется образовательная 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027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718" y="697368"/>
            <a:ext cx="8229600" cy="4900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spc="-4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                             </a:t>
            </a:r>
            <a:r>
              <a:rPr lang="ru-RU" sz="2400" b="1" spc="-4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lang="ru-RU" sz="2400" b="1" spc="-40" dirty="0" smtClean="0">
                <a:solidFill>
                  <a:srgbClr val="FF0000"/>
                </a:solidFill>
                <a:latin typeface="Times New Roman"/>
                <a:cs typeface="Times New Roman"/>
              </a:rPr>
              <a:t>Режим</a:t>
            </a:r>
            <a:r>
              <a:rPr lang="ru-RU" sz="2400" b="1" spc="-14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работы</a:t>
            </a:r>
            <a:r>
              <a:rPr lang="ru-RU" sz="2400" b="1" spc="-1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24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ДОУ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04718" y="1196752"/>
            <a:ext cx="8229600" cy="2376263"/>
          </a:xfrm>
        </p:spPr>
        <p:txBody>
          <a:bodyPr>
            <a:normAutofit lnSpcReduction="10000"/>
          </a:bodyPr>
          <a:lstStyle/>
          <a:p>
            <a:pPr marL="469900" marR="275590" indent="-457200" algn="just">
              <a:spcBef>
                <a:spcPts val="90"/>
              </a:spcBef>
              <a:buSzPct val="85000"/>
              <a:tabLst>
                <a:tab pos="350520" algn="l"/>
                <a:tab pos="351155" algn="l"/>
              </a:tabLst>
            </a:pPr>
            <a:r>
              <a:rPr lang="ru-RU" sz="1600" dirty="0">
                <a:latin typeface="Times New Roman"/>
                <a:cs typeface="Times New Roman"/>
              </a:rPr>
              <a:t>составляет</a:t>
            </a:r>
            <a:r>
              <a:rPr lang="ru-RU" sz="1600" spc="65" dirty="0"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latin typeface="Times New Roman"/>
                <a:cs typeface="Times New Roman"/>
              </a:rPr>
              <a:t>5-дневную</a:t>
            </a:r>
            <a:r>
              <a:rPr lang="ru-RU" sz="1600" b="1" spc="-60" dirty="0"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latin typeface="Times New Roman"/>
                <a:cs typeface="Times New Roman"/>
              </a:rPr>
              <a:t>рабочую</a:t>
            </a:r>
            <a:r>
              <a:rPr lang="ru-RU" sz="1600" b="1" spc="-60" dirty="0"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latin typeface="Times New Roman"/>
                <a:cs typeface="Times New Roman"/>
              </a:rPr>
              <a:t>неделю</a:t>
            </a:r>
            <a:r>
              <a:rPr lang="ru-RU" sz="1600" spc="-10" dirty="0">
                <a:latin typeface="Times New Roman"/>
                <a:cs typeface="Times New Roman"/>
              </a:rPr>
              <a:t>,</a:t>
            </a:r>
            <a:r>
              <a:rPr lang="ru-RU" sz="1600" spc="-30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длительность</a:t>
            </a:r>
            <a:r>
              <a:rPr lang="ru-RU" sz="1600" spc="120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определяется</a:t>
            </a:r>
            <a:r>
              <a:rPr lang="ru-RU" sz="1600" spc="65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в </a:t>
            </a:r>
            <a:r>
              <a:rPr lang="ru-RU" sz="1600" spc="-484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нём</a:t>
            </a:r>
            <a:r>
              <a:rPr lang="ru-RU" sz="1600" spc="15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12-часовым</a:t>
            </a:r>
            <a:r>
              <a:rPr lang="ru-RU" sz="1600" spc="-50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пребыванием</a:t>
            </a:r>
            <a:r>
              <a:rPr lang="ru-RU" sz="1600" spc="45" dirty="0"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latin typeface="Times New Roman"/>
                <a:cs typeface="Times New Roman"/>
              </a:rPr>
              <a:t>с</a:t>
            </a:r>
            <a:r>
              <a:rPr lang="ru-RU" sz="1600" b="1" spc="-25" dirty="0">
                <a:latin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cs typeface="Times New Roman"/>
              </a:rPr>
              <a:t>7.00</a:t>
            </a:r>
            <a:r>
              <a:rPr lang="ru-RU" sz="1600" b="1" spc="-25" dirty="0"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latin typeface="Times New Roman"/>
                <a:cs typeface="Times New Roman"/>
              </a:rPr>
              <a:t>до</a:t>
            </a:r>
            <a:r>
              <a:rPr lang="ru-RU" sz="1600" b="1" spc="-10" dirty="0">
                <a:latin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cs typeface="Times New Roman"/>
              </a:rPr>
              <a:t>19.00</a:t>
            </a:r>
            <a:r>
              <a:rPr lang="ru-RU" sz="1600" b="1" spc="-50" dirty="0">
                <a:latin typeface="Times New Roman"/>
                <a:cs typeface="Times New Roman"/>
              </a:rPr>
              <a:t> </a:t>
            </a:r>
            <a:r>
              <a:rPr lang="ru-RU" sz="1600" b="1" spc="-10" dirty="0" smtClean="0">
                <a:latin typeface="Times New Roman"/>
                <a:cs typeface="Times New Roman"/>
              </a:rPr>
              <a:t>часов</a:t>
            </a:r>
          </a:p>
          <a:p>
            <a:pPr marL="469900" marR="275590" indent="-457200" algn="just">
              <a:spcBef>
                <a:spcPts val="90"/>
              </a:spcBef>
              <a:buSzPct val="85000"/>
              <a:tabLst>
                <a:tab pos="350520" algn="l"/>
                <a:tab pos="351155" algn="l"/>
              </a:tabLst>
            </a:pPr>
            <a:r>
              <a:rPr lang="ru-RU" sz="1600" spc="-10" dirty="0" smtClean="0">
                <a:latin typeface="Times New Roman"/>
                <a:cs typeface="Times New Roman"/>
              </a:rPr>
              <a:t>В</a:t>
            </a:r>
            <a:r>
              <a:rPr lang="ru-RU" sz="1600" spc="15" dirty="0" smtClean="0">
                <a:latin typeface="Times New Roman"/>
                <a:cs typeface="Times New Roman"/>
              </a:rPr>
              <a:t> </a:t>
            </a:r>
            <a:r>
              <a:rPr lang="ru-RU" sz="1600" spc="-60" dirty="0">
                <a:latin typeface="Times New Roman"/>
                <a:cs typeface="Times New Roman"/>
              </a:rPr>
              <a:t>ДОУ</a:t>
            </a:r>
            <a:r>
              <a:rPr lang="ru-RU" sz="1600" spc="-90" dirty="0">
                <a:latin typeface="Times New Roman"/>
                <a:cs typeface="Times New Roman"/>
              </a:rPr>
              <a:t> </a:t>
            </a:r>
            <a:r>
              <a:rPr lang="ru-RU" sz="1600" dirty="0">
                <a:latin typeface="Times New Roman"/>
                <a:cs typeface="Times New Roman"/>
              </a:rPr>
              <a:t>составлен</a:t>
            </a:r>
            <a:r>
              <a:rPr lang="ru-RU" sz="1600" spc="100" dirty="0">
                <a:latin typeface="Times New Roman"/>
                <a:cs typeface="Times New Roman"/>
              </a:rPr>
              <a:t> </a:t>
            </a:r>
            <a:r>
              <a:rPr lang="ru-RU" sz="1600" spc="-15" dirty="0">
                <a:latin typeface="Times New Roman"/>
                <a:cs typeface="Times New Roman"/>
              </a:rPr>
              <a:t>гибкий</a:t>
            </a:r>
            <a:r>
              <a:rPr lang="ru-RU" sz="1600" spc="40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режим</a:t>
            </a:r>
            <a:r>
              <a:rPr lang="ru-RU" sz="1600" spc="45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деятельности</a:t>
            </a:r>
            <a:r>
              <a:rPr lang="ru-RU" sz="1600" spc="114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с</a:t>
            </a:r>
            <a:r>
              <a:rPr lang="ru-RU" sz="1600" spc="1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детьми</a:t>
            </a:r>
            <a:r>
              <a:rPr lang="ru-RU" sz="1600" spc="-10" dirty="0">
                <a:latin typeface="Times New Roman"/>
                <a:cs typeface="Times New Roman"/>
              </a:rPr>
              <a:t> (на</a:t>
            </a:r>
            <a:r>
              <a:rPr lang="ru-RU" sz="1600" spc="35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тёплый</a:t>
            </a:r>
            <a:r>
              <a:rPr lang="ru-RU" sz="1600" spc="6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– </a:t>
            </a:r>
            <a:r>
              <a:rPr lang="ru-RU" sz="1600" dirty="0">
                <a:latin typeface="Times New Roman"/>
                <a:cs typeface="Times New Roman"/>
              </a:rPr>
              <a:t> </a:t>
            </a:r>
            <a:r>
              <a:rPr lang="ru-RU" sz="1600" spc="-50" dirty="0">
                <a:latin typeface="Times New Roman"/>
                <a:cs typeface="Times New Roman"/>
              </a:rPr>
              <a:t>холодный</a:t>
            </a:r>
            <a:r>
              <a:rPr lang="ru-RU" sz="1600" spc="70" dirty="0">
                <a:latin typeface="Times New Roman"/>
                <a:cs typeface="Times New Roman"/>
              </a:rPr>
              <a:t> </a:t>
            </a:r>
            <a:r>
              <a:rPr lang="ru-RU" sz="1600" spc="-15" dirty="0">
                <a:latin typeface="Times New Roman"/>
                <a:cs typeface="Times New Roman"/>
              </a:rPr>
              <a:t>период</a:t>
            </a:r>
            <a:r>
              <a:rPr lang="ru-RU" sz="1600" spc="-5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времени</a:t>
            </a:r>
            <a:r>
              <a:rPr lang="ru-RU" sz="1600" dirty="0">
                <a:latin typeface="Times New Roman"/>
                <a:cs typeface="Times New Roman"/>
              </a:rPr>
              <a:t> </a:t>
            </a:r>
            <a:r>
              <a:rPr lang="ru-RU" sz="1600" spc="-40" dirty="0">
                <a:latin typeface="Times New Roman"/>
                <a:cs typeface="Times New Roman"/>
              </a:rPr>
              <a:t>года,</a:t>
            </a:r>
            <a:r>
              <a:rPr lang="ru-RU" sz="1600" spc="-15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адаптационный,</a:t>
            </a:r>
            <a:r>
              <a:rPr lang="ru-RU" sz="1600" spc="160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режим</a:t>
            </a:r>
            <a:r>
              <a:rPr lang="ru-RU" sz="1600" spc="50" dirty="0">
                <a:latin typeface="Times New Roman"/>
                <a:cs typeface="Times New Roman"/>
              </a:rPr>
              <a:t> </a:t>
            </a:r>
            <a:r>
              <a:rPr lang="ru-RU" sz="1600" spc="-15" dirty="0">
                <a:latin typeface="Times New Roman"/>
                <a:cs typeface="Times New Roman"/>
              </a:rPr>
              <a:t>двигательной </a:t>
            </a:r>
            <a:r>
              <a:rPr lang="ru-RU" sz="1600" spc="-484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активности,</a:t>
            </a:r>
            <a:r>
              <a:rPr lang="ru-RU" sz="1600" spc="125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оздоровительные</a:t>
            </a:r>
            <a:r>
              <a:rPr lang="ru-RU" sz="1600" spc="7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режимы,</a:t>
            </a:r>
            <a:r>
              <a:rPr lang="ru-RU" sz="1600" spc="4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а</a:t>
            </a:r>
            <a:r>
              <a:rPr lang="ru-RU" sz="1600" spc="5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также</a:t>
            </a:r>
            <a:r>
              <a:rPr lang="ru-RU" sz="1600" spc="25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режимы</a:t>
            </a:r>
            <a:r>
              <a:rPr lang="ru-RU" sz="1600" spc="45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по</a:t>
            </a:r>
            <a:r>
              <a:rPr lang="ru-RU" sz="1600" spc="15" dirty="0">
                <a:latin typeface="Times New Roman"/>
                <a:cs typeface="Times New Roman"/>
              </a:rPr>
              <a:t> </a:t>
            </a:r>
            <a:r>
              <a:rPr lang="ru-RU" sz="1600" dirty="0">
                <a:latin typeface="Times New Roman"/>
                <a:cs typeface="Times New Roman"/>
              </a:rPr>
              <a:t>всем </a:t>
            </a:r>
            <a:r>
              <a:rPr lang="ru-RU" sz="1600" spc="5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возрастным</a:t>
            </a:r>
            <a:r>
              <a:rPr lang="ru-RU" sz="1600" spc="20" dirty="0">
                <a:latin typeface="Times New Roman"/>
                <a:cs typeface="Times New Roman"/>
              </a:rPr>
              <a:t> </a:t>
            </a:r>
            <a:r>
              <a:rPr lang="ru-RU" sz="1600" spc="-15" dirty="0" smtClean="0">
                <a:latin typeface="Times New Roman"/>
                <a:cs typeface="Times New Roman"/>
              </a:rPr>
              <a:t>группам)</a:t>
            </a:r>
            <a:endParaRPr lang="ru-RU" sz="1600" dirty="0" smtClean="0">
              <a:latin typeface="Times New Roman"/>
              <a:cs typeface="Times New Roman"/>
            </a:endParaRPr>
          </a:p>
          <a:p>
            <a:pPr marL="469900" marR="275590" indent="-457200" algn="just">
              <a:spcBef>
                <a:spcPts val="90"/>
              </a:spcBef>
              <a:buSzPct val="85000"/>
              <a:tabLst>
                <a:tab pos="350520" algn="l"/>
                <a:tab pos="351155" algn="l"/>
              </a:tabLst>
            </a:pPr>
            <a:r>
              <a:rPr lang="ru-RU" sz="1600" spc="-5" dirty="0" smtClean="0">
                <a:latin typeface="Times New Roman"/>
                <a:cs typeface="Times New Roman"/>
              </a:rPr>
              <a:t>Разработана</a:t>
            </a:r>
            <a:r>
              <a:rPr lang="ru-RU" sz="1600" spc="-20" dirty="0" smtClean="0">
                <a:latin typeface="Times New Roman"/>
                <a:cs typeface="Times New Roman"/>
              </a:rPr>
              <a:t> </a:t>
            </a:r>
            <a:r>
              <a:rPr lang="ru-RU" sz="1600" spc="-15" dirty="0">
                <a:latin typeface="Times New Roman"/>
                <a:cs typeface="Times New Roman"/>
              </a:rPr>
              <a:t>гибкая</a:t>
            </a:r>
            <a:r>
              <a:rPr lang="ru-RU" sz="1600" spc="35" dirty="0">
                <a:latin typeface="Times New Roman"/>
                <a:cs typeface="Times New Roman"/>
              </a:rPr>
              <a:t> </a:t>
            </a:r>
            <a:r>
              <a:rPr lang="ru-RU" sz="1600" spc="-20" dirty="0">
                <a:latin typeface="Times New Roman"/>
                <a:cs typeface="Times New Roman"/>
              </a:rPr>
              <a:t>вариативная</a:t>
            </a:r>
            <a:r>
              <a:rPr lang="ru-RU" sz="1600" spc="20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сетка</a:t>
            </a:r>
            <a:r>
              <a:rPr lang="ru-RU" sz="1600" spc="20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занятий,</a:t>
            </a:r>
            <a:r>
              <a:rPr lang="ru-RU" sz="1600" spc="125" dirty="0">
                <a:latin typeface="Times New Roman"/>
                <a:cs typeface="Times New Roman"/>
              </a:rPr>
              <a:t> </a:t>
            </a:r>
            <a:r>
              <a:rPr lang="ru-RU" sz="1600" spc="-15" dirty="0">
                <a:latin typeface="Times New Roman"/>
                <a:cs typeface="Times New Roman"/>
              </a:rPr>
              <a:t>учитывающая</a:t>
            </a:r>
            <a:r>
              <a:rPr lang="ru-RU" sz="1600" spc="114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возрастные </a:t>
            </a:r>
            <a:r>
              <a:rPr lang="ru-RU" sz="1600" spc="-484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психофизиологические</a:t>
            </a:r>
            <a:r>
              <a:rPr lang="ru-RU" sz="1600" spc="65" dirty="0">
                <a:latin typeface="Times New Roman"/>
                <a:cs typeface="Times New Roman"/>
              </a:rPr>
              <a:t> </a:t>
            </a:r>
            <a:r>
              <a:rPr lang="ru-RU" sz="1600" dirty="0">
                <a:latin typeface="Times New Roman"/>
                <a:cs typeface="Times New Roman"/>
              </a:rPr>
              <a:t>особенности</a:t>
            </a:r>
            <a:r>
              <a:rPr lang="ru-RU" sz="1600" spc="70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детей,</a:t>
            </a:r>
            <a:r>
              <a:rPr lang="ru-RU" sz="1600" spc="35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их</a:t>
            </a:r>
            <a:r>
              <a:rPr lang="ru-RU" sz="1600" spc="15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интересы</a:t>
            </a:r>
            <a:r>
              <a:rPr lang="ru-RU" sz="1600" spc="14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и</a:t>
            </a:r>
            <a:r>
              <a:rPr lang="ru-RU" sz="1600" spc="15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потребности, </a:t>
            </a:r>
            <a:r>
              <a:rPr lang="ru-RU" sz="1600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обеспечивающая</a:t>
            </a:r>
            <a:r>
              <a:rPr lang="ru-RU" sz="1600" spc="-2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взаимосвязь</a:t>
            </a:r>
            <a:r>
              <a:rPr lang="ru-RU" sz="1600" spc="10" dirty="0">
                <a:latin typeface="Times New Roman"/>
                <a:cs typeface="Times New Roman"/>
              </a:rPr>
              <a:t> </a:t>
            </a:r>
            <a:r>
              <a:rPr lang="ru-RU" sz="1600" spc="-15" dirty="0">
                <a:latin typeface="Times New Roman"/>
                <a:cs typeface="Times New Roman"/>
              </a:rPr>
              <a:t>планируемых</a:t>
            </a:r>
            <a:r>
              <a:rPr lang="ru-RU" sz="1600" spc="75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занятий</a:t>
            </a:r>
            <a:r>
              <a:rPr lang="ru-RU" sz="1600" spc="4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с</a:t>
            </a:r>
            <a:r>
              <a:rPr lang="ru-RU" sz="1600" spc="5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повседневной </a:t>
            </a:r>
            <a:r>
              <a:rPr lang="ru-RU" sz="1600" spc="-5" dirty="0">
                <a:latin typeface="Times New Roman"/>
                <a:cs typeface="Times New Roman"/>
              </a:rPr>
              <a:t> </a:t>
            </a:r>
            <a:r>
              <a:rPr lang="ru-RU" sz="1600" spc="-15" dirty="0">
                <a:latin typeface="Times New Roman"/>
                <a:cs typeface="Times New Roman"/>
              </a:rPr>
              <a:t>жизнью</a:t>
            </a:r>
            <a:r>
              <a:rPr lang="ru-RU" sz="1600" spc="65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детей</a:t>
            </a:r>
            <a:r>
              <a:rPr lang="ru-RU" sz="160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в </a:t>
            </a:r>
            <a:r>
              <a:rPr lang="ru-RU" sz="1600" spc="-45" dirty="0">
                <a:latin typeface="Times New Roman"/>
                <a:cs typeface="Times New Roman"/>
              </a:rPr>
              <a:t>детском</a:t>
            </a:r>
            <a:r>
              <a:rPr lang="ru-RU" sz="1600" spc="60" dirty="0">
                <a:latin typeface="Times New Roman"/>
                <a:cs typeface="Times New Roman"/>
              </a:rPr>
              <a:t> </a:t>
            </a:r>
            <a:r>
              <a:rPr lang="ru-RU" sz="1600" dirty="0">
                <a:latin typeface="Times New Roman"/>
                <a:cs typeface="Times New Roman"/>
              </a:rPr>
              <a:t>саду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169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2800" b="1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  </a:t>
            </a:r>
            <a:br>
              <a:rPr lang="ru-RU" sz="2800" b="1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ru-RU" sz="28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2800" b="1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    </a:t>
            </a:r>
            <a:r>
              <a:rPr lang="ru-RU" sz="2700" b="1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Планируемые результаты реализации Программы</a:t>
            </a:r>
            <a:endParaRPr lang="ru-RU" sz="27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Программы представлены в виде целевых ориентиров ДО и представляют собой </a:t>
            </a:r>
            <a:r>
              <a:rPr lang="ru-RU" sz="5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характеристики возможных достижений ребенка к завершению ДО.</a:t>
            </a: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образовательных целей и задач Программы направлена на достижение целевых ориентиров ДО, которые описаны как основные характеристики развития ребенка.</a:t>
            </a:r>
          </a:p>
          <a:p>
            <a:pPr marL="0" indent="0" algn="just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развития ребенка представлены в виде перечисления возможных достижений воспитанников на разных возрастных этапах дошкольного детства.</a:t>
            </a:r>
          </a:p>
          <a:p>
            <a:pPr marL="0" indent="0" algn="just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периодизацией психического развития ребенка согласно культурно- исторической психологии, дошкольное детство подразделяется на три возраста: младенческий (первое и второе полугодия жизни), ранний (от 1 года до 3 лет) и дошкольный возраст (от 3 до 7 лет).</a:t>
            </a:r>
          </a:p>
          <a:p>
            <a:pPr marL="0" indent="0" algn="just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Обозначенные в Программе возрастные ориентиры «к трем, четырем, пяти, шести годам» имеют условный характер, что предполагает широкий возрастной диапазон для достижения ребенком планируемых результатов. Это связано с неустойчивостью,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гетерохронностью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индивидуальным темпом психического развития детей в дошкольном детстве, особенно при прохождении критических периодов. По этой причине ребенок может продемонстрировать обозначенные в планируемых результатах возрастные характеристики развития раньше или позже заданных возрастных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</a:t>
            </a: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4378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5" y="624110"/>
            <a:ext cx="6986736" cy="788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19672" y="1340768"/>
            <a:ext cx="6591985" cy="4137662"/>
          </a:xfrm>
        </p:spPr>
        <p:txBody>
          <a:bodyPr/>
          <a:lstStyle/>
          <a:p>
            <a:r>
              <a:rPr lang="ru-RU" dirty="0" smtClean="0"/>
              <a:t>153029, </a:t>
            </a:r>
            <a:r>
              <a:rPr lang="ru-RU" dirty="0"/>
              <a:t>г. Иваново, ул. </a:t>
            </a:r>
            <a:r>
              <a:rPr lang="ru-RU" dirty="0" smtClean="0"/>
              <a:t>Попова, </a:t>
            </a:r>
            <a:r>
              <a:rPr lang="ru-RU" dirty="0"/>
              <a:t>д. </a:t>
            </a:r>
            <a:r>
              <a:rPr lang="ru-RU" dirty="0"/>
              <a:t>1</a:t>
            </a:r>
            <a:endParaRPr lang="ru-RU" dirty="0" smtClean="0"/>
          </a:p>
          <a:p>
            <a:r>
              <a:rPr lang="ru-RU" dirty="0"/>
              <a:t>тел. </a:t>
            </a:r>
            <a:r>
              <a:rPr lang="ru-RU" dirty="0" smtClean="0"/>
              <a:t>8(4932)37-80-10</a:t>
            </a:r>
            <a:endParaRPr lang="ru-RU" dirty="0" smtClean="0"/>
          </a:p>
          <a:p>
            <a:r>
              <a:rPr lang="en-US" dirty="0"/>
              <a:t>e-mail: </a:t>
            </a:r>
            <a:r>
              <a:rPr lang="en-US" dirty="0" err="1" smtClean="0">
                <a:hlinkClick r:id="rId2"/>
              </a:rPr>
              <a:t>dou</a:t>
            </a:r>
            <a:r>
              <a:rPr lang="ru-RU" dirty="0" smtClean="0">
                <a:hlinkClick r:id="rId2"/>
              </a:rPr>
              <a:t>191</a:t>
            </a:r>
            <a:r>
              <a:rPr lang="en-US" dirty="0" smtClean="0">
                <a:hlinkClick r:id="rId2"/>
              </a:rPr>
              <a:t>@ivedu.ru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043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221488" cy="1008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общеобразовательная программа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b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дошкольного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b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 в соответствии с</a:t>
            </a: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700808"/>
            <a:ext cx="8064896" cy="4752528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государственным образовательным стандартом дошкольного образования (утвержден приказом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17 октября 2013 г. № 1155, зарегистрировано в Минюсте России 14 ноября 2013 г., регистрационный № 30384; в редакции приказа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8 ноября 2022 г. № 955, зарегистрировано в Минюсте России 6 февраля 2023 г., регистрационный № 72264) (далее – ФГОС ДО) 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программой дошкольного образования (утверждена приказом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25 ноября 2022 г. № 1028, зарегистрировано в Минюсте России 28 декабря 2022 г., регистрационный № 71847) (далее – ФОП ДО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83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355160" cy="2232248"/>
          </a:xfrm>
        </p:spPr>
        <p:txBody>
          <a:bodyPr>
            <a:noAutofit/>
          </a:bodyPr>
          <a:lstStyle/>
          <a:p>
            <a:pPr marL="12065" marR="5080" indent="0" algn="ctr">
              <a:lnSpc>
                <a:spcPct val="105700"/>
              </a:lnSpc>
              <a:spcBef>
                <a:spcPts val="100"/>
              </a:spcBef>
              <a:buNone/>
            </a:pPr>
            <a:r>
              <a:rPr lang="ru-RU" sz="2400" b="1" spc="-2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4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</a:t>
            </a:r>
            <a:r>
              <a:rPr lang="ru-RU" sz="24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400" b="1" spc="-25" dirty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обязательной </a:t>
            </a:r>
            <a:r>
              <a:rPr lang="ru-RU" sz="2400" b="1" spc="-78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</a:t>
            </a:r>
            <a:r>
              <a:rPr lang="ru-RU" sz="2400" b="1" spc="35" dirty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части, </a:t>
            </a:r>
            <a:r>
              <a:rPr lang="ru-RU" sz="2400" b="1" spc="-25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формируемой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</a:t>
            </a:r>
            <a:r>
              <a:rPr lang="ru-RU" sz="2400" b="1" spc="-25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sz="2400" b="1" spc="-78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6772" y="1988840"/>
            <a:ext cx="8064896" cy="3816424"/>
          </a:xfrm>
        </p:spPr>
        <p:txBody>
          <a:bodyPr>
            <a:normAutofit/>
          </a:bodyPr>
          <a:lstStyle/>
          <a:p>
            <a:pPr marL="12700" marR="5080" indent="0">
              <a:lnSpc>
                <a:spcPct val="100000"/>
              </a:lnSpc>
              <a:spcBef>
                <a:spcPts val="95"/>
              </a:spcBef>
              <a:buNone/>
            </a:pPr>
            <a:r>
              <a:rPr lang="ru-RU" sz="2000" spc="-20" dirty="0">
                <a:solidFill>
                  <a:srgbClr val="6E2E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 </a:t>
            </a:r>
            <a:r>
              <a:rPr lang="ru-RU" sz="2000" spc="-5" dirty="0">
                <a:solidFill>
                  <a:srgbClr val="6E2E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sz="2000" spc="-15" dirty="0">
                <a:solidFill>
                  <a:srgbClr val="6E2E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</a:t>
            </a:r>
            <a:r>
              <a:rPr lang="ru-RU" sz="2000" spc="-20" dirty="0">
                <a:solidFill>
                  <a:srgbClr val="6E2E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взаимодополняющими </a:t>
            </a:r>
            <a:r>
              <a:rPr lang="ru-RU" sz="2000" spc="-5" dirty="0">
                <a:solidFill>
                  <a:srgbClr val="6E2E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spc="-785" dirty="0">
                <a:solidFill>
                  <a:srgbClr val="6E2E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5" dirty="0" smtClean="0">
                <a:solidFill>
                  <a:srgbClr val="6E2E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необходимыми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555"/>
              </a:spcBef>
              <a:buNone/>
            </a:pPr>
            <a:r>
              <a:rPr lang="ru-RU" sz="2000" spc="-35" dirty="0" smtClean="0">
                <a:solidFill>
                  <a:srgbClr val="6E2E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</a:t>
            </a:r>
            <a:r>
              <a:rPr lang="ru-RU" sz="2000" spc="-15" dirty="0" smtClean="0">
                <a:solidFill>
                  <a:srgbClr val="6E2E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6E2E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частей Программы: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7825">
              <a:lnSpc>
                <a:spcPct val="100000"/>
              </a:lnSpc>
              <a:spcBef>
                <a:spcPts val="200"/>
              </a:spcBef>
            </a:pPr>
            <a:r>
              <a:rPr lang="ru-RU" sz="200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sz="2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обязательной</a:t>
            </a:r>
            <a:r>
              <a:rPr lang="ru-RU" sz="20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</a:t>
            </a:r>
            <a:r>
              <a:rPr lang="ru-RU"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000" b="1" u="sng" spc="-2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spc="-1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</a:t>
            </a:r>
            <a:r>
              <a:rPr lang="ru-RU" sz="2000" b="1" u="sng" spc="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spc="10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60%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000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</a:t>
            </a:r>
            <a:r>
              <a:rPr lang="ru-RU" sz="20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объема;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7825" marR="151765">
              <a:lnSpc>
                <a:spcPct val="100000"/>
              </a:lnSpc>
              <a:spcBef>
                <a:spcPts val="5"/>
              </a:spcBef>
            </a:pPr>
            <a:r>
              <a:rPr lang="ru-RU" sz="2000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</a:t>
            </a:r>
            <a:r>
              <a:rPr lang="ru-RU" sz="200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части,</a:t>
            </a:r>
            <a:r>
              <a:rPr lang="ru-RU"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формируемой</a:t>
            </a:r>
            <a:r>
              <a:rPr lang="ru-RU" sz="20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lang="ru-RU"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</a:t>
            </a:r>
            <a:r>
              <a:rPr lang="ru-RU" sz="2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b="1" u="sng" spc="-4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</a:t>
            </a:r>
            <a:r>
              <a:rPr lang="ru-RU" sz="2000" b="1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40</a:t>
            </a:r>
            <a:r>
              <a:rPr lang="ru-RU" sz="2000" b="1" u="sng" spc="-5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8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3289" y="620688"/>
            <a:ext cx="5731039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 образовательной программы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3" y="1340768"/>
            <a:ext cx="6984775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53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024744" cy="864096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916832"/>
            <a:ext cx="7776864" cy="4032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разностороннее гармоничное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традиций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278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013576" cy="360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1340768"/>
            <a:ext cx="7416824" cy="4453955"/>
          </a:xfrm>
        </p:spPr>
        <p:txBody>
          <a:bodyPr>
            <a:noAutofit/>
          </a:bodyPr>
          <a:lstStyle/>
          <a:p>
            <a:pPr lvl="0"/>
            <a:r>
              <a:rPr lang="ru-RU" sz="1400" dirty="0"/>
              <a:t>обеспечение единых для Российской Федерации содержания ДО и планируемых результатов освоения образовательной программы ДО;</a:t>
            </a:r>
          </a:p>
          <a:p>
            <a:pPr lvl="0"/>
            <a:r>
              <a:rPr lang="ru-RU" sz="1400" dirty="0"/>
              <a:t>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pPr lvl="0"/>
            <a:r>
              <a:rPr lang="ru-RU" sz="1400" dirty="0"/>
              <a:t>построение (структурирование) содержания образовательной деятельности на основе учёта возрастных и индивидуальных особенностей развития;</a:t>
            </a:r>
          </a:p>
          <a:p>
            <a:pPr lvl="0"/>
            <a:r>
              <a:rPr lang="ru-RU" sz="1400" dirty="0"/>
              <a:t>создание условий для равного доступа к образованию для всех детей дошкольного</a:t>
            </a:r>
          </a:p>
          <a:p>
            <a:r>
              <a:rPr lang="ru-RU" sz="1400" dirty="0"/>
              <a:t>возраста с учётом разнообразия образовательных потребностей и индивидуальных возможностей;</a:t>
            </a:r>
          </a:p>
          <a:p>
            <a:pPr lvl="0"/>
            <a:r>
              <a:rPr lang="ru-RU" sz="1400" dirty="0"/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97140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024626" cy="576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3" y="980728"/>
            <a:ext cx="7632848" cy="5472608"/>
          </a:xfrm>
        </p:spPr>
        <p:txBody>
          <a:bodyPr>
            <a:normAutofit/>
          </a:bodyPr>
          <a:lstStyle/>
          <a:p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r>
              <a:rPr lang="ru-RU" sz="1400" dirty="0"/>
              <a:t>	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</a:t>
            </a:r>
            <a:r>
              <a:rPr lang="ru-RU" sz="1400" dirty="0" smtClean="0"/>
              <a:t>;</a:t>
            </a:r>
            <a:endParaRPr lang="ru-RU" sz="1400" dirty="0"/>
          </a:p>
          <a:p>
            <a:r>
              <a:rPr lang="ru-RU" sz="1400" dirty="0"/>
              <a:t> </a:t>
            </a:r>
            <a:r>
              <a:rPr lang="ru-RU" sz="1400" dirty="0" smtClean="0"/>
              <a:t> обеспечение </a:t>
            </a:r>
            <a:r>
              <a:rPr lang="ru-RU" sz="1400" dirty="0"/>
              <a:t>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достижение </a:t>
            </a:r>
            <a:r>
              <a:rPr lang="ru-RU" sz="1400" dirty="0"/>
              <a:t>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855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581528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</a:t>
            </a:r>
            <a:r>
              <a:rPr lang="ru-RU" sz="24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Образовательная </a:t>
            </a:r>
            <a:r>
              <a:rPr lang="ru-RU"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деятельность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340768"/>
            <a:ext cx="8147248" cy="4785395"/>
          </a:xfrm>
        </p:spPr>
        <p:txBody>
          <a:bodyPr>
            <a:noAutofit/>
          </a:bodyPr>
          <a:lstStyle/>
          <a:p>
            <a:r>
              <a:rPr lang="ru-RU" sz="1400" dirty="0"/>
              <a:t>Образовательная деятельность в ДОУ включает:</a:t>
            </a:r>
          </a:p>
          <a:p>
            <a:pPr lvl="0"/>
            <a:r>
              <a:rPr lang="ru-RU" sz="1400" dirty="0"/>
              <a:t>образовательную деятельность, осуществляемую в процессе организации различных видов детской деятельности;</a:t>
            </a:r>
          </a:p>
          <a:p>
            <a:pPr lvl="0"/>
            <a:r>
              <a:rPr lang="ru-RU" sz="1400" dirty="0"/>
              <a:t>образовательную деятельность, осуществляемую в ходе режимных процессов;</a:t>
            </a:r>
          </a:p>
          <a:p>
            <a:pPr lvl="0"/>
            <a:r>
              <a:rPr lang="ru-RU" sz="1400" dirty="0"/>
              <a:t>самостоятельную деятельность детей;</a:t>
            </a:r>
          </a:p>
          <a:p>
            <a:pPr lvl="0"/>
            <a:r>
              <a:rPr lang="ru-RU" sz="1400" dirty="0"/>
              <a:t>взаимодействие с семьями детей по реализации образовательной программы ДО.</a:t>
            </a:r>
          </a:p>
          <a:p>
            <a:pPr marL="0" indent="0">
              <a:buNone/>
            </a:pPr>
            <a:r>
              <a:rPr lang="ru-RU" sz="1400" dirty="0"/>
              <a:t>Педагоги ДОУ используют следующие </a:t>
            </a:r>
            <a:r>
              <a:rPr lang="ru-RU" sz="1400" b="1" dirty="0"/>
              <a:t>формы реализации </a:t>
            </a:r>
            <a:r>
              <a:rPr lang="ru-RU" sz="1400" dirty="0"/>
              <a:t>Программы в соответствии с видом детской деятельности и возрастными особенностями детей:</a:t>
            </a:r>
          </a:p>
          <a:p>
            <a:pPr marL="0" lv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162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1280890"/>
          </a:xfrm>
        </p:spPr>
        <p:txBody>
          <a:bodyPr>
            <a:normAutofit/>
          </a:bodyPr>
          <a:lstStyle/>
          <a:p>
            <a:pPr marL="0" lvl="0" indent="0">
              <a:spcBef>
                <a:spcPts val="1000"/>
              </a:spcBef>
              <a:buNone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Педагоги ДОУ используют следующие </a:t>
            </a: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формы реализации 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Программы в соответствии с видом детской деятельности и возрастными особенностями детей:</a:t>
            </a:r>
            <a:b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64892860"/>
              </p:ext>
            </p:extLst>
          </p:nvPr>
        </p:nvGraphicFramePr>
        <p:xfrm>
          <a:off x="1476374" y="1628800"/>
          <a:ext cx="7272089" cy="5040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34664"/>
                <a:gridCol w="3637425"/>
              </a:tblGrid>
              <a:tr h="465152">
                <a:tc>
                  <a:txBody>
                    <a:bodyPr/>
                    <a:lstStyle/>
                    <a:p>
                      <a:pPr marL="66992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endParaRPr lang="ru-RU" sz="1100" b="1" i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992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Ранний</a:t>
                      </a:r>
                      <a:r>
                        <a:rPr lang="ru-RU" sz="1400" b="1" i="1" spc="-2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</a:t>
                      </a:r>
                      <a:r>
                        <a:rPr lang="ru-RU" sz="1400" b="1" i="1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(1-3</a:t>
                      </a:r>
                      <a:r>
                        <a:rPr lang="ru-RU" sz="1400" b="1" i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1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года)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166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endParaRPr lang="ru-RU" sz="1100" b="1" i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8166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Дошкольный</a:t>
                      </a:r>
                      <a:r>
                        <a:rPr lang="ru-RU" sz="1400" b="1" i="1" spc="-4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</a:t>
                      </a:r>
                      <a:r>
                        <a:rPr lang="ru-RU" sz="1400" b="1" i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(3-8</a:t>
                      </a:r>
                      <a:r>
                        <a:rPr lang="ru-RU" sz="1400" b="1" i="1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лет)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57540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290"/>
                        </a:lnSpc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предметная</a:t>
                      </a:r>
                      <a:r>
                        <a:rPr lang="ru-RU" sz="1050" spc="-4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деятельность</a:t>
                      </a:r>
                      <a:r>
                        <a:rPr lang="ru-RU" sz="1050" spc="-4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(орудийно-</a:t>
                      </a:r>
                      <a:endParaRPr lang="ru-RU" sz="1050" spc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предметные</a:t>
                      </a:r>
                      <a:r>
                        <a:rPr lang="ru-RU" sz="1050" spc="-3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действия</a:t>
                      </a:r>
                      <a:r>
                        <a:rPr lang="ru-RU" sz="1050" spc="-2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ru-RU" sz="1050" spc="-3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ест</a:t>
                      </a:r>
                      <a:r>
                        <a:rPr lang="ru-RU" sz="1050" spc="-3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ложкой,</a:t>
                      </a:r>
                      <a:r>
                        <a:rPr lang="ru-RU" sz="1050" spc="-3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пьет</a:t>
                      </a:r>
                      <a:r>
                        <a:rPr lang="ru-RU" sz="1050" spc="-3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кружки и др.);</a:t>
                      </a:r>
                    </a:p>
                    <a:p>
                      <a:pPr marL="342900" marR="354330" lvl="0" indent="-342900"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экспериментирование</a:t>
                      </a:r>
                      <a:r>
                        <a:rPr lang="ru-RU" sz="1050" spc="-6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</a:t>
                      </a:r>
                      <a:r>
                        <a:rPr lang="ru-RU" sz="1050" spc="-7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материалами</a:t>
                      </a:r>
                      <a:r>
                        <a:rPr lang="ru-RU" sz="1050" spc="-6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 веществами (песок, вода, тесто и др.);</a:t>
                      </a:r>
                    </a:p>
                    <a:p>
                      <a:pPr marL="342900" marR="146050" lvl="0" indent="-342900"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ситуативно-деловое</a:t>
                      </a:r>
                      <a:r>
                        <a:rPr lang="ru-RU" sz="1050" spc="-6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общение</a:t>
                      </a:r>
                      <a:r>
                        <a:rPr lang="ru-RU" sz="1050" spc="-6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</a:t>
                      </a:r>
                      <a:r>
                        <a:rPr lang="ru-RU" sz="1050" spc="-6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взрослым и эмоционально-практическое со</a:t>
                      </a:r>
                    </a:p>
                    <a:p>
                      <a:pPr marL="67945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сверстниками</a:t>
                      </a:r>
                      <a:r>
                        <a:rPr lang="ru-RU" sz="1050" spc="-2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</a:t>
                      </a:r>
                      <a:r>
                        <a:rPr lang="ru-RU" sz="1050" spc="-2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руководством</a:t>
                      </a:r>
                      <a:r>
                        <a:rPr lang="ru-RU" sz="1050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взрослого;</a:t>
                      </a:r>
                      <a:endParaRPr lang="ru-RU" sz="10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двигательная</a:t>
                      </a:r>
                      <a:r>
                        <a:rPr lang="ru-RU" sz="1050" spc="-4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деятельность</a:t>
                      </a:r>
                      <a:r>
                        <a:rPr lang="ru-RU" sz="1050" spc="-4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(основные</a:t>
                      </a:r>
                      <a:endParaRPr lang="ru-RU" sz="1050" spc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движения,</a:t>
                      </a:r>
                      <a:r>
                        <a:rPr lang="ru-RU" sz="1050" spc="-7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общеразвивающие</a:t>
                      </a:r>
                      <a:r>
                        <a:rPr lang="ru-RU" sz="1050" spc="-7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упражнения, простые подвижные игры;</a:t>
                      </a:r>
                    </a:p>
                    <a:p>
                      <a:pPr marL="342900" marR="286385" lvl="0" indent="-342900"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игровая</a:t>
                      </a:r>
                      <a:r>
                        <a:rPr lang="ru-RU" sz="1050" spc="-7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деятельность</a:t>
                      </a:r>
                      <a:r>
                        <a:rPr lang="ru-RU" sz="1050" spc="-7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050" spc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отобразительная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сюжетно-</a:t>
                      </a:r>
                      <a:r>
                        <a:rPr lang="ru-RU" sz="1050" spc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отобразительная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игры с</a:t>
                      </a:r>
                    </a:p>
                    <a:p>
                      <a:pPr marL="6794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дидактическими</a:t>
                      </a:r>
                      <a:r>
                        <a:rPr lang="ru-RU" sz="1050" spc="-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игрушками);</a:t>
                      </a:r>
                      <a:endParaRPr lang="ru-RU" sz="10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338455" lvl="0" indent="-342900">
                        <a:spcBef>
                          <a:spcPts val="10"/>
                        </a:spcBef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речевая (понимание речи взрослого, слушание</a:t>
                      </a:r>
                      <a:r>
                        <a:rPr lang="ru-RU" sz="1050" spc="-4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050" spc="-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понимание</a:t>
                      </a:r>
                      <a:r>
                        <a:rPr lang="ru-RU" sz="1050" spc="-4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стихов,</a:t>
                      </a:r>
                      <a:r>
                        <a:rPr lang="ru-RU" sz="1050" spc="-4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активная </a:t>
                      </a: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речь):</a:t>
                      </a:r>
                      <a:endParaRPr lang="ru-RU" sz="1050" spc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128905" lvl="0" indent="-342900"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изобразительная</a:t>
                      </a:r>
                      <a:r>
                        <a:rPr lang="ru-RU" sz="1050" spc="-7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деятельность</a:t>
                      </a:r>
                      <a:r>
                        <a:rPr lang="ru-RU" sz="1050" spc="-7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(рисование, лепка) и конструирование из мелкого и крупного строительного материала;</a:t>
                      </a:r>
                    </a:p>
                    <a:p>
                      <a:pPr marL="342900" marR="449580" lvl="0" indent="-342900"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самообслуживание и элементарные трудовые действия (убирает игрушки, подметает</a:t>
                      </a:r>
                      <a:r>
                        <a:rPr lang="ru-RU" sz="1050" spc="-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веником,</a:t>
                      </a:r>
                      <a:r>
                        <a:rPr lang="ru-RU" sz="1050" spc="-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поливает</a:t>
                      </a:r>
                      <a:r>
                        <a:rPr lang="ru-RU" sz="1050" spc="-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цветы</a:t>
                      </a:r>
                      <a:r>
                        <a:rPr lang="ru-RU" sz="1050" spc="-4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лейки и др.);</a:t>
                      </a:r>
                    </a:p>
                    <a:p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музыкальная деятельность (слушание музыки</a:t>
                      </a:r>
                      <a:r>
                        <a:rPr lang="ru-RU" sz="1050" spc="-5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050" spc="-5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исполнительство,</a:t>
                      </a:r>
                      <a:r>
                        <a:rPr lang="ru-RU" sz="1050" spc="-5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музыкально- ритмические движения)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290"/>
                        </a:lnSpc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игровая</a:t>
                      </a:r>
                      <a:r>
                        <a:rPr lang="ru-RU" sz="1050" spc="-4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деятельность</a:t>
                      </a:r>
                      <a:r>
                        <a:rPr lang="ru-RU" sz="1050" spc="-3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(сюжетно-</a:t>
                      </a: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ролевая,</a:t>
                      </a:r>
                      <a:endParaRPr lang="ru-RU" sz="1050" spc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театрализованная,</a:t>
                      </a:r>
                      <a:r>
                        <a:rPr lang="ru-RU" sz="1050" spc="-7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режиссерская,</a:t>
                      </a:r>
                      <a:r>
                        <a:rPr lang="ru-RU" sz="1050" spc="-7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строительно- конструктивная, дидактическая, подвижная и </a:t>
                      </a: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др.);</a:t>
                      </a:r>
                      <a:endParaRPr lang="ru-RU" sz="10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208915" lvl="0" indent="-342900">
                        <a:spcBef>
                          <a:spcPts val="5"/>
                        </a:spcBef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общение</a:t>
                      </a:r>
                      <a:r>
                        <a:rPr lang="ru-RU" sz="1050" spc="-6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</a:t>
                      </a:r>
                      <a:r>
                        <a:rPr lang="ru-RU" sz="1050" spc="-6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взрослым</a:t>
                      </a:r>
                      <a:r>
                        <a:rPr lang="ru-RU" sz="1050" spc="-6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(ситуативно-деловое, </a:t>
                      </a:r>
                      <a:r>
                        <a:rPr lang="ru-RU" sz="1050" spc="-1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внеситуативно</a:t>
                      </a: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-познавательное, </a:t>
                      </a:r>
                      <a:r>
                        <a:rPr lang="ru-RU" sz="1050" spc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внеситуативно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-личностное) и сверстниками</a:t>
                      </a:r>
                    </a:p>
                    <a:p>
                      <a:pPr marL="67945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(ситуативно-деловое,</a:t>
                      </a:r>
                      <a:r>
                        <a:rPr lang="ru-RU" sz="1050" spc="24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-1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внеситуативно</a:t>
                      </a: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-деловое);</a:t>
                      </a:r>
                      <a:endParaRPr lang="ru-RU" sz="10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554355" lvl="0" indent="-342900"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речевая деятельность (слушание речи взрослого и сверстников, активная диалогическая</a:t>
                      </a:r>
                      <a:r>
                        <a:rPr lang="ru-RU" sz="1050" spc="-6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050" spc="-7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монологическая</a:t>
                      </a:r>
                      <a:r>
                        <a:rPr lang="ru-RU" sz="1050" spc="-6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речь);</a:t>
                      </a:r>
                    </a:p>
                    <a:p>
                      <a:pPr marL="342900" lvl="0" indent="-342900">
                        <a:lnSpc>
                          <a:spcPts val="1320"/>
                        </a:lnSpc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познавательно-исследовательская</a:t>
                      </a:r>
                      <a:endParaRPr lang="ru-RU" sz="1050" spc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деятельность</a:t>
                      </a:r>
                      <a:r>
                        <a:rPr lang="ru-RU" sz="1050" spc="-1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050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экспериментирование;</a:t>
                      </a:r>
                      <a:endParaRPr lang="ru-RU" sz="10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277495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изобразительная</a:t>
                      </a:r>
                      <a:r>
                        <a:rPr lang="ru-RU" sz="1050" spc="-7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деятельность</a:t>
                      </a:r>
                      <a:r>
                        <a:rPr lang="ru-RU" sz="1050" spc="-7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(рисование, лепка, аппликация) и конструирование из</a:t>
                      </a: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разных</a:t>
                      </a:r>
                      <a:r>
                        <a:rPr lang="ru-RU" sz="1050" spc="-4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материалов</a:t>
                      </a:r>
                      <a:r>
                        <a:rPr lang="ru-RU" sz="1050" spc="-4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</a:t>
                      </a:r>
                      <a:r>
                        <a:rPr lang="ru-RU" sz="1050" spc="-4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образцу,</a:t>
                      </a:r>
                      <a:r>
                        <a:rPr lang="ru-RU" sz="1050" spc="-3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условию</a:t>
                      </a:r>
                      <a:r>
                        <a:rPr lang="ru-RU" sz="1050" spc="-4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 замыслу ребенка;</a:t>
                      </a:r>
                    </a:p>
                    <a:p>
                      <a:pPr marL="342900" marR="214630" lvl="0" indent="-342900"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двигательная</a:t>
                      </a:r>
                      <a:r>
                        <a:rPr lang="ru-RU" sz="1050" spc="-6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деятельность</a:t>
                      </a:r>
                      <a:r>
                        <a:rPr lang="ru-RU" sz="1050" spc="-5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(основные</a:t>
                      </a:r>
                      <a:r>
                        <a:rPr lang="ru-RU" sz="1050" spc="-6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виды движений, общеразвивающие и спортивные упражнения, подвижные и элементы спортивных игр и др.);</a:t>
                      </a:r>
                    </a:p>
                    <a:p>
                      <a:pPr marL="342900" lvl="0" indent="-342900">
                        <a:lnSpc>
                          <a:spcPts val="1320"/>
                        </a:lnSpc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элементарная</a:t>
                      </a:r>
                      <a:r>
                        <a:rPr lang="ru-RU" sz="1050" spc="-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трудовая</a:t>
                      </a:r>
                      <a:r>
                        <a:rPr lang="ru-RU" sz="1050" spc="-2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деятельность</a:t>
                      </a:r>
                      <a:endParaRPr lang="ru-RU" sz="1050" spc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(самообслуживание,</a:t>
                      </a:r>
                      <a:r>
                        <a:rPr lang="ru-RU" sz="1050" spc="-7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хозяйственно-бытовой труд, труд в природе, ручной труд);</a:t>
                      </a:r>
                    </a:p>
                    <a:p>
                      <a:pPr marL="342900" marR="78105" lvl="0" indent="-342900"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музыкальная деятельность (слушание и понимание</a:t>
                      </a:r>
                      <a:r>
                        <a:rPr lang="ru-RU" sz="1050" spc="-7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музыкальных</a:t>
                      </a:r>
                      <a:r>
                        <a:rPr lang="ru-RU" sz="1050" spc="-7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произведений,</a:t>
                      </a:r>
                      <a:r>
                        <a:rPr lang="ru-RU" sz="1050" spc="-7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пение, музыкально-ритмические движения, игра на</a:t>
                      </a:r>
                    </a:p>
                    <a:p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детских</a:t>
                      </a:r>
                      <a:r>
                        <a:rPr lang="ru-RU" sz="1050" spc="-2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музыкальных</a:t>
                      </a:r>
                      <a:r>
                        <a:rPr lang="ru-RU" sz="1050" spc="-2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инструментах)</a:t>
                      </a:r>
                      <a:endParaRPr lang="ru-RU" sz="10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60551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301</TotalTime>
  <Words>1231</Words>
  <Application>Microsoft Office PowerPoint</Application>
  <PresentationFormat>Экран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Основная общеобразовательная программа  образовательная программа дошкольного образования  муниципального бюджетного дошкольного образовательного учреждения «Детский сад общеразвивающего вида № 191» </vt:lpstr>
      <vt:lpstr>Основная общеобразовательная программа –  образовательная программа дошкольного образования МБДОУ «Детский сад № 191» разработана  в соответствии с</vt:lpstr>
      <vt:lpstr>Программа состоит из обязательной  части и части, формируемой участниками образовательных  отношений</vt:lpstr>
      <vt:lpstr>Разделы образовательной программы</vt:lpstr>
      <vt:lpstr>   Цель программы:</vt:lpstr>
      <vt:lpstr>   Задачи программы:</vt:lpstr>
      <vt:lpstr>      Задачи программы:</vt:lpstr>
      <vt:lpstr>     Образовательная деятельность</vt:lpstr>
      <vt:lpstr>Педагоги ДОУ используют следующие формы реализации Программы в соответствии с видом детской деятельности и возрастными особенностями детей: </vt:lpstr>
      <vt:lpstr>        Взаимодействие с семьями воспитанников</vt:lpstr>
      <vt:lpstr>               Деятельность педагогического коллектива ДОУ по построению                   взаимодействия с родителями (законными представителями)                   обучающихся осуществляется по нескольким направлениям: </vt:lpstr>
      <vt:lpstr>Презентация PowerPoint</vt:lpstr>
      <vt:lpstr>                                      Режим работы ДОУ</vt:lpstr>
      <vt:lpstr>                      Планируемые результаты реализации Программы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общеобразовательная программа – образовательная программа дошкольного образования  муниципального бюджетного дошкольного образовательного учреждения «Детский сад № 47»</dc:title>
  <dc:creator>МБДОУ47</dc:creator>
  <cp:lastModifiedBy>admin</cp:lastModifiedBy>
  <cp:revision>27</cp:revision>
  <dcterms:created xsi:type="dcterms:W3CDTF">2023-08-22T07:24:25Z</dcterms:created>
  <dcterms:modified xsi:type="dcterms:W3CDTF">2023-12-20T20:51:33Z</dcterms:modified>
</cp:coreProperties>
</file>